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577" r:id="rId2"/>
    <p:sldId id="578" r:id="rId3"/>
    <p:sldId id="579" r:id="rId4"/>
    <p:sldId id="580" r:id="rId5"/>
    <p:sldId id="583" r:id="rId6"/>
    <p:sldId id="581" r:id="rId7"/>
    <p:sldId id="582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947"/>
    <a:srgbClr val="3366FF"/>
    <a:srgbClr val="CCFF99"/>
    <a:srgbClr val="336600"/>
    <a:srgbClr val="CC9900"/>
    <a:srgbClr val="BBE0E3"/>
    <a:srgbClr val="FFCC00"/>
    <a:srgbClr val="990033"/>
    <a:srgbClr val="A5002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 autoAdjust="0"/>
    <p:restoredTop sz="91908" autoAdjust="0"/>
  </p:normalViewPr>
  <p:slideViewPr>
    <p:cSldViewPr snapToGrid="0">
      <p:cViewPr varScale="1">
        <p:scale>
          <a:sx n="102" d="100"/>
          <a:sy n="102" d="100"/>
        </p:scale>
        <p:origin x="21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00800"/>
            <a:ext cx="5334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2"/>
            <a:ext cx="8229600" cy="50323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92" y="1066800"/>
            <a:ext cx="8165507" cy="523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2"/>
            <a:ext cx="8229600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0595AAF-05F7-4BA1-8724-F5F68C94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93" y="1124236"/>
            <a:ext cx="6502334" cy="5114640"/>
          </a:xfrm>
          <a:prstGeom prst="rect">
            <a:avLst/>
          </a:prstGeom>
          <a:ln>
            <a:noFill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19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1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47BE353-34FF-4425-BC8D-FEAA21593AA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7" y="49873"/>
            <a:ext cx="1215126" cy="801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296311"/>
            <a:ext cx="1563429" cy="55216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FF0000">
                <a:alpha val="0"/>
                <a:lumMod val="0"/>
                <a:lumOff val="100000"/>
              </a:srgbClr>
            </a:gs>
            <a:gs pos="68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239" y="917082"/>
            <a:ext cx="8519461" cy="5028837"/>
          </a:xfrm>
        </p:spPr>
        <p:txBody>
          <a:bodyPr/>
          <a:lstStyle/>
          <a:p>
            <a:pPr eaLnBrk="1" hangingPunct="1"/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4000" i="0" dirty="0">
                <a:solidFill>
                  <a:schemeClr val="bg1"/>
                </a:solidFill>
              </a:rPr>
              <a:t/>
            </a:r>
            <a:br>
              <a:rPr lang="en-US" sz="4000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>Tutorial 1</a:t>
            </a:r>
            <a:br>
              <a:rPr lang="en-US" sz="2800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>Learning Topology Optimization Through Examples and Case Studies</a:t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i="0" dirty="0">
                <a:solidFill>
                  <a:schemeClr val="bg1"/>
                </a:solidFill>
              </a:rPr>
              <a:t/>
            </a:r>
            <a:br>
              <a:rPr lang="en-US" i="0" dirty="0">
                <a:solidFill>
                  <a:schemeClr val="bg1"/>
                </a:solidFill>
              </a:rPr>
            </a:br>
            <a:r>
              <a:rPr lang="en-US" sz="2800" i="0" dirty="0">
                <a:solidFill>
                  <a:schemeClr val="bg1"/>
                </a:solidFill>
              </a:rPr>
              <a:t/>
            </a:r>
            <a:br>
              <a:rPr lang="en-US" sz="2800" i="0" dirty="0">
                <a:solidFill>
                  <a:schemeClr val="bg1"/>
                </a:solidFill>
              </a:rPr>
            </a:br>
            <a:endParaRPr lang="en-US" sz="2800" i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22D0-7A6A-41B0-A5EA-345B90F20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19"/>
          <a:stretch/>
        </p:blipFill>
        <p:spPr>
          <a:xfrm>
            <a:off x="2371607" y="4095750"/>
            <a:ext cx="4185274" cy="1719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0F9AC2-4613-4C7F-9BD7-E67D225F8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35" y="125968"/>
            <a:ext cx="3133726" cy="10550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30D81C-01B9-41E1-919F-0E3868524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972"/>
            <a:ext cx="3467108" cy="12309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B7D4E6-C5AE-4DCB-8F00-7FEB75D9FE4C}"/>
              </a:ext>
            </a:extLst>
          </p:cNvPr>
          <p:cNvSpPr txBox="1"/>
          <p:nvPr/>
        </p:nvSpPr>
        <p:spPr>
          <a:xfrm>
            <a:off x="6438900" y="6362700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66FF"/>
                </a:solidFill>
              </a:rPr>
              <a:t>August 18, 2019</a:t>
            </a:r>
          </a:p>
        </p:txBody>
      </p:sp>
    </p:spTree>
    <p:extLst>
      <p:ext uri="{BB962C8B-B14F-4D97-AF65-F5344CB8AC3E}">
        <p14:creationId xmlns:p14="http://schemas.microsoft.com/office/powerpoint/2010/main" val="250344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Cantilever Beam Problem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Units:</a:t>
            </a:r>
            <a:r>
              <a:rPr lang="en-US" sz="2000" b="0" dirty="0" smtClean="0"/>
              <a:t> MKS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Material: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AlloySteel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Structural Loads: </a:t>
            </a:r>
            <a:r>
              <a:rPr lang="en-US" sz="2000" b="0" dirty="0" smtClean="0"/>
              <a:t>1000N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26947"/>
                </a:solidFill>
              </a:rPr>
              <a:t>TopOpt</a:t>
            </a:r>
            <a:r>
              <a:rPr lang="en-US" sz="2000" dirty="0">
                <a:solidFill>
                  <a:srgbClr val="626947"/>
                </a:solidFill>
              </a:rPr>
              <a:t> Constraints:</a:t>
            </a:r>
            <a:r>
              <a:rPr lang="en-US" sz="2000" b="0" dirty="0" smtClean="0"/>
              <a:t> No Constraints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Objective: </a:t>
            </a:r>
            <a:r>
              <a:rPr lang="en-US" sz="2000" dirty="0" smtClean="0">
                <a:solidFill>
                  <a:srgbClr val="7030A0"/>
                </a:solidFill>
              </a:rPr>
              <a:t>Minimum Compliance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Goal: </a:t>
            </a:r>
            <a:r>
              <a:rPr lang="en-US" sz="2000" b="0" dirty="0"/>
              <a:t>Optimize the topology for a volume fraction of 0.25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8760" y="1248730"/>
            <a:ext cx="3825240" cy="2145421"/>
            <a:chOff x="4648200" y="2170750"/>
            <a:chExt cx="3825240" cy="2145421"/>
          </a:xfrm>
        </p:grpSpPr>
        <p:sp>
          <p:nvSpPr>
            <p:cNvPr id="10" name="Rectangle 9"/>
            <p:cNvSpPr/>
            <p:nvPr/>
          </p:nvSpPr>
          <p:spPr>
            <a:xfrm>
              <a:off x="4762500" y="2194560"/>
              <a:ext cx="3261360" cy="141732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 descr="Wide upward diagonal"/>
            <p:cNvSpPr>
              <a:spLocks noChangeArrowheads="1"/>
            </p:cNvSpPr>
            <p:nvPr/>
          </p:nvSpPr>
          <p:spPr bwMode="auto">
            <a:xfrm>
              <a:off x="4648200" y="2170750"/>
              <a:ext cx="114300" cy="14587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>
              <a:stCxn id="10" idx="3"/>
            </p:cNvCxnSpPr>
            <p:nvPr/>
          </p:nvCxnSpPr>
          <p:spPr>
            <a:xfrm>
              <a:off x="8023860" y="2903220"/>
              <a:ext cx="0" cy="11049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89520" y="3946839"/>
              <a:ext cx="88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26947"/>
                  </a:solidFill>
                </a:rPr>
                <a:t>1000N</a:t>
              </a:r>
              <a:endParaRPr lang="en-US" dirty="0">
                <a:solidFill>
                  <a:srgbClr val="62694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49512" y="3868109"/>
            <a:ext cx="78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Optimize the topology for Minimum Compliance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0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Minimum </a:t>
            </a:r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B0E7DD-1E21-4E90-AD34-76BB712B39E4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485900" y="1040130"/>
            <a:ext cx="5795962" cy="372636"/>
            <a:chOff x="1971675" y="1059180"/>
            <a:chExt cx="5795962" cy="372636"/>
          </a:xfrm>
        </p:grpSpPr>
        <p:sp>
          <p:nvSpPr>
            <p:cNvPr id="12" name="Rounded Rectangle 11"/>
            <p:cNvSpPr/>
            <p:nvPr/>
          </p:nvSpPr>
          <p:spPr>
            <a:xfrm>
              <a:off x="3086453" y="1078230"/>
              <a:ext cx="1490888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Choose Units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125" y="1095467"/>
              <a:ext cx="1814512" cy="308039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971675" y="1059180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85900" y="1401694"/>
            <a:ext cx="5795962" cy="700776"/>
            <a:chOff x="1971675" y="1420744"/>
            <a:chExt cx="5795962" cy="700776"/>
          </a:xfrm>
        </p:grpSpPr>
        <p:sp>
          <p:nvSpPr>
            <p:cNvPr id="20" name="Rounded Rectangle 19"/>
            <p:cNvSpPr/>
            <p:nvPr/>
          </p:nvSpPr>
          <p:spPr>
            <a:xfrm>
              <a:off x="2768517" y="176207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Load Geometry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>
              <a:stCxn id="12" idx="2"/>
              <a:endCxn id="20" idx="0"/>
            </p:cNvCxnSpPr>
            <p:nvPr/>
          </p:nvCxnSpPr>
          <p:spPr>
            <a:xfrm>
              <a:off x="3831897" y="142074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5987" y="1795214"/>
              <a:ext cx="1771650" cy="276225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1971675" y="1748884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85900" y="2085534"/>
            <a:ext cx="5795962" cy="700641"/>
            <a:chOff x="1971675" y="2104584"/>
            <a:chExt cx="5795962" cy="700641"/>
          </a:xfrm>
        </p:grpSpPr>
        <p:sp>
          <p:nvSpPr>
            <p:cNvPr id="24" name="Rounded Rectangle 23"/>
            <p:cNvSpPr/>
            <p:nvPr/>
          </p:nvSpPr>
          <p:spPr>
            <a:xfrm>
              <a:off x="2768517" y="244591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Define Material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20" idx="2"/>
              <a:endCxn id="24" idx="0"/>
            </p:cNvCxnSpPr>
            <p:nvPr/>
          </p:nvCxnSpPr>
          <p:spPr>
            <a:xfrm>
              <a:off x="3831897" y="210458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25" y="2476032"/>
              <a:ext cx="1814512" cy="285750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971675" y="2432589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85900" y="2769374"/>
            <a:ext cx="5795962" cy="1185434"/>
            <a:chOff x="1971675" y="2788424"/>
            <a:chExt cx="5795962" cy="1185434"/>
          </a:xfrm>
        </p:grpSpPr>
        <p:sp>
          <p:nvSpPr>
            <p:cNvPr id="26" name="Rounded Rectangle 25"/>
            <p:cNvSpPr/>
            <p:nvPr/>
          </p:nvSpPr>
          <p:spPr>
            <a:xfrm>
              <a:off x="2069085" y="3129750"/>
              <a:ext cx="3525624" cy="56426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Loads (Structural/Thermal/Gravity)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24" idx="2"/>
              <a:endCxn id="26" idx="0"/>
            </p:cNvCxnSpPr>
            <p:nvPr/>
          </p:nvCxnSpPr>
          <p:spPr>
            <a:xfrm>
              <a:off x="3831897" y="278842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362" y="2849908"/>
              <a:ext cx="1819275" cy="112395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1971675" y="2851688"/>
              <a:ext cx="5795962" cy="1119915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85900" y="3674966"/>
            <a:ext cx="5795962" cy="951576"/>
            <a:chOff x="1971675" y="3694016"/>
            <a:chExt cx="5795962" cy="951576"/>
          </a:xfrm>
        </p:grpSpPr>
        <p:sp>
          <p:nvSpPr>
            <p:cNvPr id="28" name="Rounded Rectangle 27"/>
            <p:cNvSpPr/>
            <p:nvPr/>
          </p:nvSpPr>
          <p:spPr>
            <a:xfrm>
              <a:off x="2768517" y="4123421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Carry out FEA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26" idx="2"/>
              <a:endCxn id="28" idx="0"/>
            </p:cNvCxnSpPr>
            <p:nvPr/>
          </p:nvCxnSpPr>
          <p:spPr>
            <a:xfrm>
              <a:off x="3831897" y="3694016"/>
              <a:ext cx="0" cy="4294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8362" y="4012648"/>
              <a:ext cx="1819275" cy="632944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1971675" y="4023334"/>
              <a:ext cx="5795962" cy="612377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85900" y="4446885"/>
            <a:ext cx="5795962" cy="619403"/>
            <a:chOff x="1971675" y="4465935"/>
            <a:chExt cx="5795962" cy="619403"/>
          </a:xfrm>
        </p:grpSpPr>
        <p:sp>
          <p:nvSpPr>
            <p:cNvPr id="30" name="Rounded Rectangle 29"/>
            <p:cNvSpPr/>
            <p:nvPr/>
          </p:nvSpPr>
          <p:spPr>
            <a:xfrm>
              <a:off x="2421864" y="4719182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Top Opt Constraints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stCxn id="28" idx="2"/>
              <a:endCxn id="30" idx="0"/>
            </p:cNvCxnSpPr>
            <p:nvPr/>
          </p:nvCxnSpPr>
          <p:spPr>
            <a:xfrm>
              <a:off x="3831897" y="4465935"/>
              <a:ext cx="1" cy="2532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8362" y="4777879"/>
              <a:ext cx="1819275" cy="27622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971675" y="4712702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485900" y="5066288"/>
            <a:ext cx="5795962" cy="558205"/>
            <a:chOff x="1971675" y="5085338"/>
            <a:chExt cx="5795962" cy="558205"/>
          </a:xfrm>
        </p:grpSpPr>
        <p:sp>
          <p:nvSpPr>
            <p:cNvPr id="38" name="Rounded Rectangle 37"/>
            <p:cNvSpPr/>
            <p:nvPr/>
          </p:nvSpPr>
          <p:spPr>
            <a:xfrm>
              <a:off x="2421863" y="5267946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Topology Optimization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>
              <a:endCxn id="38" idx="0"/>
            </p:cNvCxnSpPr>
            <p:nvPr/>
          </p:nvCxnSpPr>
          <p:spPr>
            <a:xfrm>
              <a:off x="3831897" y="5085338"/>
              <a:ext cx="0" cy="1826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8362" y="5305960"/>
              <a:ext cx="1819275" cy="3048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1971675" y="5270907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85900" y="5591410"/>
            <a:ext cx="5795962" cy="1114897"/>
            <a:chOff x="1971675" y="5610460"/>
            <a:chExt cx="5795962" cy="1114897"/>
          </a:xfrm>
        </p:grpSpPr>
        <p:sp>
          <p:nvSpPr>
            <p:cNvPr id="39" name="Rounded Rectangle 38"/>
            <p:cNvSpPr/>
            <p:nvPr/>
          </p:nvSpPr>
          <p:spPr>
            <a:xfrm>
              <a:off x="2421864" y="6086861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PostProcessing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>
              <a:stCxn id="38" idx="2"/>
              <a:endCxn id="39" idx="0"/>
            </p:cNvCxnSpPr>
            <p:nvPr/>
          </p:nvCxnSpPr>
          <p:spPr>
            <a:xfrm>
              <a:off x="3831897" y="5610460"/>
              <a:ext cx="1" cy="4764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9313" y="5828772"/>
              <a:ext cx="1838324" cy="89658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971675" y="5828772"/>
              <a:ext cx="5795962" cy="893624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81862" y="4064267"/>
            <a:ext cx="1838324" cy="2249095"/>
            <a:chOff x="7281862" y="4064267"/>
            <a:chExt cx="1838324" cy="224909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81210" y="4067228"/>
              <a:ext cx="1638976" cy="22461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500132" y="4067228"/>
              <a:ext cx="1601005" cy="2246133"/>
            </a:xfrm>
            <a:prstGeom prst="rect">
              <a:avLst/>
            </a:prstGeom>
            <a:noFill/>
            <a:ln w="28575">
              <a:solidFill>
                <a:srgbClr val="6269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7281862" y="4064267"/>
              <a:ext cx="218270" cy="1184630"/>
            </a:xfrm>
            <a:prstGeom prst="line">
              <a:avLst/>
            </a:prstGeom>
            <a:ln w="28575">
              <a:solidFill>
                <a:srgbClr val="6269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81862" y="5624493"/>
              <a:ext cx="218270" cy="688868"/>
            </a:xfrm>
            <a:prstGeom prst="line">
              <a:avLst/>
            </a:prstGeom>
            <a:ln w="28575">
              <a:solidFill>
                <a:srgbClr val="62694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569123" y="4387057"/>
            <a:ext cx="1482071" cy="194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Results_Minimum</a:t>
            </a:r>
            <a:r>
              <a:rPr lang="en-US" dirty="0" smtClean="0"/>
              <a:t> Compliance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684089" cy="51383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Cantilever Beam Problem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Units:</a:t>
            </a:r>
            <a:r>
              <a:rPr lang="en-US" sz="2000" b="0" dirty="0" smtClean="0"/>
              <a:t> MKS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Material: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AlloySteel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626947"/>
                </a:solidFill>
              </a:rPr>
              <a:t>Structural Loads: </a:t>
            </a:r>
            <a:r>
              <a:rPr lang="en-US" sz="2000" b="0" dirty="0" smtClean="0"/>
              <a:t>1000N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626947"/>
                </a:solidFill>
              </a:rPr>
              <a:t>TopOpt</a:t>
            </a:r>
            <a:r>
              <a:rPr lang="en-US" sz="2000" dirty="0">
                <a:solidFill>
                  <a:srgbClr val="626947"/>
                </a:solidFill>
              </a:rPr>
              <a:t> Constraints:</a:t>
            </a:r>
            <a:r>
              <a:rPr lang="en-US" sz="2000" b="0" dirty="0" smtClean="0"/>
              <a:t> No Constraints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Objective: </a:t>
            </a:r>
            <a:r>
              <a:rPr lang="en-US" sz="2000" dirty="0" smtClean="0">
                <a:solidFill>
                  <a:srgbClr val="7030A0"/>
                </a:solidFill>
              </a:rPr>
              <a:t>Minimum </a:t>
            </a:r>
            <a:r>
              <a:rPr lang="en-US" sz="2000" dirty="0" smtClean="0">
                <a:solidFill>
                  <a:srgbClr val="7030A0"/>
                </a:solidFill>
              </a:rPr>
              <a:t>Stress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26947"/>
                </a:solidFill>
              </a:rPr>
              <a:t>Goal: </a:t>
            </a:r>
            <a:r>
              <a:rPr lang="en-US" sz="2000" b="0" dirty="0"/>
              <a:t>Optimize the topology for a volume fraction of 0.25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8760" y="1248730"/>
            <a:ext cx="3825240" cy="2145421"/>
            <a:chOff x="4648200" y="2170750"/>
            <a:chExt cx="3825240" cy="2145421"/>
          </a:xfrm>
        </p:grpSpPr>
        <p:sp>
          <p:nvSpPr>
            <p:cNvPr id="10" name="Rectangle 9"/>
            <p:cNvSpPr/>
            <p:nvPr/>
          </p:nvSpPr>
          <p:spPr>
            <a:xfrm>
              <a:off x="4762500" y="2194560"/>
              <a:ext cx="3261360" cy="141732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 descr="Wide upward diagonal"/>
            <p:cNvSpPr>
              <a:spLocks noChangeArrowheads="1"/>
            </p:cNvSpPr>
            <p:nvPr/>
          </p:nvSpPr>
          <p:spPr bwMode="auto">
            <a:xfrm>
              <a:off x="4648200" y="2170750"/>
              <a:ext cx="114300" cy="145870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" name="Straight Arrow Connector 16"/>
            <p:cNvCxnSpPr>
              <a:stCxn id="10" idx="3"/>
            </p:cNvCxnSpPr>
            <p:nvPr/>
          </p:nvCxnSpPr>
          <p:spPr>
            <a:xfrm>
              <a:off x="8023860" y="2903220"/>
              <a:ext cx="0" cy="11049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589520" y="3946839"/>
              <a:ext cx="88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626947"/>
                  </a:solidFill>
                </a:rPr>
                <a:t>1000N</a:t>
              </a:r>
              <a:endParaRPr lang="en-US" dirty="0">
                <a:solidFill>
                  <a:srgbClr val="626947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49512" y="3868109"/>
            <a:ext cx="78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Optimize the topology for Minimum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Stress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10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Minimum </a:t>
            </a:r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B0E7DD-1E21-4E90-AD34-76BB712B39E4}" type="slidenum">
              <a:rPr kumimoji="0" lang="en-US" sz="1400" b="1" i="1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485900" y="1040130"/>
            <a:ext cx="5795962" cy="372636"/>
            <a:chOff x="1971675" y="1059180"/>
            <a:chExt cx="5795962" cy="372636"/>
          </a:xfrm>
        </p:grpSpPr>
        <p:sp>
          <p:nvSpPr>
            <p:cNvPr id="12" name="Rounded Rectangle 11"/>
            <p:cNvSpPr/>
            <p:nvPr/>
          </p:nvSpPr>
          <p:spPr>
            <a:xfrm>
              <a:off x="3086453" y="1078230"/>
              <a:ext cx="1490888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Choose Units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3125" y="1095467"/>
              <a:ext cx="1814512" cy="308039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971675" y="1059180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85900" y="1401694"/>
            <a:ext cx="5795962" cy="700776"/>
            <a:chOff x="1971675" y="1420744"/>
            <a:chExt cx="5795962" cy="700776"/>
          </a:xfrm>
        </p:grpSpPr>
        <p:sp>
          <p:nvSpPr>
            <p:cNvPr id="20" name="Rounded Rectangle 19"/>
            <p:cNvSpPr/>
            <p:nvPr/>
          </p:nvSpPr>
          <p:spPr>
            <a:xfrm>
              <a:off x="2768517" y="176207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Load Geometry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>
              <a:stCxn id="12" idx="2"/>
              <a:endCxn id="20" idx="0"/>
            </p:cNvCxnSpPr>
            <p:nvPr/>
          </p:nvCxnSpPr>
          <p:spPr>
            <a:xfrm>
              <a:off x="3831897" y="142074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5987" y="1795214"/>
              <a:ext cx="1771650" cy="276225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1971675" y="1748884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485900" y="2085534"/>
            <a:ext cx="5795962" cy="700641"/>
            <a:chOff x="1971675" y="2104584"/>
            <a:chExt cx="5795962" cy="700641"/>
          </a:xfrm>
        </p:grpSpPr>
        <p:sp>
          <p:nvSpPr>
            <p:cNvPr id="24" name="Rounded Rectangle 23"/>
            <p:cNvSpPr/>
            <p:nvPr/>
          </p:nvSpPr>
          <p:spPr>
            <a:xfrm>
              <a:off x="2768517" y="2445910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Define Material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20" idx="2"/>
              <a:endCxn id="24" idx="0"/>
            </p:cNvCxnSpPr>
            <p:nvPr/>
          </p:nvCxnSpPr>
          <p:spPr>
            <a:xfrm>
              <a:off x="3831897" y="210458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125" y="2476032"/>
              <a:ext cx="1814512" cy="285750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1971675" y="2432589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85900" y="2769374"/>
            <a:ext cx="5795962" cy="1185434"/>
            <a:chOff x="1971675" y="2788424"/>
            <a:chExt cx="5795962" cy="1185434"/>
          </a:xfrm>
        </p:grpSpPr>
        <p:sp>
          <p:nvSpPr>
            <p:cNvPr id="26" name="Rounded Rectangle 25"/>
            <p:cNvSpPr/>
            <p:nvPr/>
          </p:nvSpPr>
          <p:spPr>
            <a:xfrm>
              <a:off x="2069085" y="3129750"/>
              <a:ext cx="3525624" cy="564266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Loads (Structural/Thermal/Gravity)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24" idx="2"/>
              <a:endCxn id="26" idx="0"/>
            </p:cNvCxnSpPr>
            <p:nvPr/>
          </p:nvCxnSpPr>
          <p:spPr>
            <a:xfrm>
              <a:off x="3831897" y="2788424"/>
              <a:ext cx="0" cy="34132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8362" y="2849908"/>
              <a:ext cx="1819275" cy="1123950"/>
            </a:xfrm>
            <a:prstGeom prst="rect">
              <a:avLst/>
            </a:prstGeom>
          </p:spPr>
        </p:pic>
        <p:sp>
          <p:nvSpPr>
            <p:cNvPr id="72" name="Rectangle 71"/>
            <p:cNvSpPr/>
            <p:nvPr/>
          </p:nvSpPr>
          <p:spPr>
            <a:xfrm>
              <a:off x="1971675" y="2851688"/>
              <a:ext cx="5795962" cy="1119915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85900" y="3674966"/>
            <a:ext cx="5795962" cy="951576"/>
            <a:chOff x="1971675" y="3694016"/>
            <a:chExt cx="5795962" cy="951576"/>
          </a:xfrm>
        </p:grpSpPr>
        <p:sp>
          <p:nvSpPr>
            <p:cNvPr id="28" name="Rounded Rectangle 27"/>
            <p:cNvSpPr/>
            <p:nvPr/>
          </p:nvSpPr>
          <p:spPr>
            <a:xfrm>
              <a:off x="2768517" y="4123421"/>
              <a:ext cx="2126760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Carry out FEA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26" idx="2"/>
              <a:endCxn id="28" idx="0"/>
            </p:cNvCxnSpPr>
            <p:nvPr/>
          </p:nvCxnSpPr>
          <p:spPr>
            <a:xfrm>
              <a:off x="3831897" y="3694016"/>
              <a:ext cx="0" cy="4294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8362" y="4012648"/>
              <a:ext cx="1819275" cy="632944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1971675" y="4023334"/>
              <a:ext cx="5795962" cy="612377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85900" y="4446885"/>
            <a:ext cx="5795962" cy="619403"/>
            <a:chOff x="1971675" y="4465935"/>
            <a:chExt cx="5795962" cy="619403"/>
          </a:xfrm>
        </p:grpSpPr>
        <p:sp>
          <p:nvSpPr>
            <p:cNvPr id="30" name="Rounded Rectangle 29"/>
            <p:cNvSpPr/>
            <p:nvPr/>
          </p:nvSpPr>
          <p:spPr>
            <a:xfrm>
              <a:off x="2421864" y="4719182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Apply Top Opt Constraints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>
              <a:stCxn id="28" idx="2"/>
              <a:endCxn id="30" idx="0"/>
            </p:cNvCxnSpPr>
            <p:nvPr/>
          </p:nvCxnSpPr>
          <p:spPr>
            <a:xfrm>
              <a:off x="3831897" y="4465935"/>
              <a:ext cx="1" cy="2532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8362" y="4777879"/>
              <a:ext cx="1819275" cy="27622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1971675" y="4712702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485900" y="5066288"/>
            <a:ext cx="5795962" cy="558205"/>
            <a:chOff x="1971675" y="5085338"/>
            <a:chExt cx="5795962" cy="558205"/>
          </a:xfrm>
        </p:grpSpPr>
        <p:sp>
          <p:nvSpPr>
            <p:cNvPr id="38" name="Rounded Rectangle 37"/>
            <p:cNvSpPr/>
            <p:nvPr/>
          </p:nvSpPr>
          <p:spPr>
            <a:xfrm>
              <a:off x="2421863" y="5267946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Topology Optimization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/>
            <p:cNvCxnSpPr>
              <a:endCxn id="38" idx="0"/>
            </p:cNvCxnSpPr>
            <p:nvPr/>
          </p:nvCxnSpPr>
          <p:spPr>
            <a:xfrm>
              <a:off x="3831897" y="5085338"/>
              <a:ext cx="0" cy="1826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8362" y="5305960"/>
              <a:ext cx="1819275" cy="3048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1971675" y="5270907"/>
              <a:ext cx="5795962" cy="372636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485900" y="5591410"/>
            <a:ext cx="5795962" cy="1114897"/>
            <a:chOff x="1971675" y="5610460"/>
            <a:chExt cx="5795962" cy="1114897"/>
          </a:xfrm>
        </p:grpSpPr>
        <p:sp>
          <p:nvSpPr>
            <p:cNvPr id="39" name="Rounded Rectangle 38"/>
            <p:cNvSpPr/>
            <p:nvPr/>
          </p:nvSpPr>
          <p:spPr>
            <a:xfrm>
              <a:off x="2421864" y="6086861"/>
              <a:ext cx="2820067" cy="342514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PostProcessing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58" name="Straight Arrow Connector 57"/>
            <p:cNvCxnSpPr>
              <a:stCxn id="38" idx="2"/>
              <a:endCxn id="39" idx="0"/>
            </p:cNvCxnSpPr>
            <p:nvPr/>
          </p:nvCxnSpPr>
          <p:spPr>
            <a:xfrm>
              <a:off x="3831897" y="5610460"/>
              <a:ext cx="1" cy="4764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29313" y="5828772"/>
              <a:ext cx="1838324" cy="89658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1971675" y="5828772"/>
              <a:ext cx="5795962" cy="893624"/>
            </a:xfrm>
            <a:prstGeom prst="rect">
              <a:avLst/>
            </a:prstGeom>
            <a:noFill/>
            <a:ln w="635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81862" y="4061307"/>
            <a:ext cx="1840379" cy="2252054"/>
            <a:chOff x="7281862" y="4061307"/>
            <a:chExt cx="1840379" cy="22520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00132" y="4061307"/>
              <a:ext cx="1622109" cy="2252054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7281862" y="4064267"/>
              <a:ext cx="1819275" cy="2249094"/>
              <a:chOff x="7281862" y="4064267"/>
              <a:chExt cx="1819275" cy="224909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500132" y="4067228"/>
                <a:ext cx="1601005" cy="2246133"/>
              </a:xfrm>
              <a:prstGeom prst="rect">
                <a:avLst/>
              </a:prstGeom>
              <a:noFill/>
              <a:ln w="28575">
                <a:solidFill>
                  <a:srgbClr val="6269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7281862" y="4064267"/>
                <a:ext cx="218270" cy="1184630"/>
              </a:xfrm>
              <a:prstGeom prst="line">
                <a:avLst/>
              </a:prstGeom>
              <a:ln w="28575">
                <a:solidFill>
                  <a:srgbClr val="62694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281862" y="5624493"/>
                <a:ext cx="218270" cy="688868"/>
              </a:xfrm>
              <a:prstGeom prst="line">
                <a:avLst/>
              </a:prstGeom>
              <a:ln w="28575">
                <a:solidFill>
                  <a:srgbClr val="626947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/>
          <p:cNvSpPr/>
          <p:nvPr/>
        </p:nvSpPr>
        <p:spPr>
          <a:xfrm>
            <a:off x="7569123" y="4387057"/>
            <a:ext cx="1482071" cy="19417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Results_Minimum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0E7DD-1E21-4E90-AD34-76BB712B39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8" y="1066800"/>
            <a:ext cx="6702943" cy="5152888"/>
          </a:xfrm>
        </p:spPr>
      </p:pic>
    </p:spTree>
    <p:extLst>
      <p:ext uri="{BB962C8B-B14F-4D97-AF65-F5344CB8AC3E}">
        <p14:creationId xmlns:p14="http://schemas.microsoft.com/office/powerpoint/2010/main" val="1109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SCMM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14099</TotalTime>
  <Words>148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1_USCMM9</vt:lpstr>
      <vt:lpstr>  Tutorial 1 Learning Topology Optimization Through Examples and Case Studies    </vt:lpstr>
      <vt:lpstr>Problem Statement</vt:lpstr>
      <vt:lpstr>Objective: Minimum Compliance</vt:lpstr>
      <vt:lpstr>Results_Minimum Compliance</vt:lpstr>
      <vt:lpstr>Problem Statement</vt:lpstr>
      <vt:lpstr>Objective: Minimum Stress</vt:lpstr>
      <vt:lpstr>Results_Minimum Stress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SUBODH SUBEDI</cp:lastModifiedBy>
  <cp:revision>3190</cp:revision>
  <cp:lastPrinted>2015-10-05T14:36:18Z</cp:lastPrinted>
  <dcterms:created xsi:type="dcterms:W3CDTF">2007-07-12T22:43:05Z</dcterms:created>
  <dcterms:modified xsi:type="dcterms:W3CDTF">2019-08-15T23:18:00Z</dcterms:modified>
</cp:coreProperties>
</file>